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Neue Machina Ultra-Bold" charset="1" panose="00000900000000000000"/>
      <p:regular r:id="rId40"/>
    </p:embeddedFont>
    <p:embeddedFont>
      <p:font typeface="Montserrat Medium" charset="1" panose="00000600000000000000"/>
      <p:regular r:id="rId41"/>
    </p:embeddedFont>
    <p:embeddedFont>
      <p:font typeface="Montserrat" charset="1" panose="00000500000000000000"/>
      <p:regular r:id="rId42"/>
    </p:embeddedFont>
    <p:embeddedFont>
      <p:font typeface="Montserrat Bold" charset="1" panose="000008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33002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40116" y="5419875"/>
            <a:ext cx="4327479" cy="1613132"/>
          </a:xfrm>
          <a:custGeom>
            <a:avLst/>
            <a:gdLst/>
            <a:ahLst/>
            <a:cxnLst/>
            <a:rect r="r" b="b" t="t" l="l"/>
            <a:pathLst>
              <a:path h="1613132" w="4327479">
                <a:moveTo>
                  <a:pt x="0" y="0"/>
                </a:moveTo>
                <a:lnTo>
                  <a:pt x="4327479" y="0"/>
                </a:lnTo>
                <a:lnTo>
                  <a:pt x="4327479" y="1613132"/>
                </a:lnTo>
                <a:lnTo>
                  <a:pt x="0" y="16131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8254" t="-41702" r="-282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2419" y="-227168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5324" y="3389044"/>
            <a:ext cx="16920148" cy="149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21"/>
              </a:lnSpc>
            </a:pPr>
            <a:r>
              <a:rPr lang="en-US" b="true" sz="8729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Insider Thread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0834" y="5525865"/>
            <a:ext cx="3006042" cy="135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Salih Can Turan</a:t>
            </a:r>
          </a:p>
          <a:p>
            <a:pPr algn="ctr">
              <a:lnSpc>
                <a:spcPts val="3621"/>
              </a:lnSpc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Kerem Kartal</a:t>
            </a:r>
          </a:p>
          <a:p>
            <a:pPr algn="ctr">
              <a:lnSpc>
                <a:spcPts val="3621"/>
              </a:lnSpc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İzzetEsener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94333" y="5314625"/>
            <a:ext cx="9765230" cy="3602136"/>
          </a:xfrm>
          <a:custGeom>
            <a:avLst/>
            <a:gdLst/>
            <a:ahLst/>
            <a:cxnLst/>
            <a:rect r="r" b="b" t="t" l="l"/>
            <a:pathLst>
              <a:path h="3602136" w="9765230">
                <a:moveTo>
                  <a:pt x="0" y="0"/>
                </a:moveTo>
                <a:lnTo>
                  <a:pt x="9765231" y="0"/>
                </a:lnTo>
                <a:lnTo>
                  <a:pt x="9765231" y="3602136"/>
                </a:lnTo>
                <a:lnTo>
                  <a:pt x="0" y="3602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7602" r="0" b="-1082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Zamanlama Anormallikleri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325" y="2658721"/>
            <a:ext cx="13684226" cy="16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rmal çalışma saatleri dışında sistem erişimi, iç tehditlerde dikkat çekici bir belirtidir. Bu tür anormallikler, tehlikeli bir faaliyetin göstergesi olabilir.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3958" y="3397875"/>
            <a:ext cx="7218621" cy="4060474"/>
          </a:xfrm>
          <a:custGeom>
            <a:avLst/>
            <a:gdLst/>
            <a:ahLst/>
            <a:cxnLst/>
            <a:rect r="r" b="b" t="t" l="l"/>
            <a:pathLst>
              <a:path h="4060474" w="7218621">
                <a:moveTo>
                  <a:pt x="0" y="0"/>
                </a:moveTo>
                <a:lnTo>
                  <a:pt x="7218621" y="0"/>
                </a:lnTo>
                <a:lnTo>
                  <a:pt x="7218621" y="4060474"/>
                </a:lnTo>
                <a:lnTo>
                  <a:pt x="0" y="4060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92149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Yetki Kötüye Kullanımı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0251" y="3340725"/>
            <a:ext cx="8100982" cy="16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Yetki kötüye ku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llanımı, çalışanların ihtiyaç duymadıkları sistemlere erişim talepleri ile kendini gösterir.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69657" y="1828440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61065" y="2971638"/>
            <a:ext cx="10837236" cy="300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0"/>
              </a:lnSpc>
            </a:pPr>
            <a:r>
              <a:rPr lang="en-US" sz="86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İç Tehdit Tespit Yöntemleri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80821" y="3693349"/>
            <a:ext cx="6578479" cy="3453702"/>
          </a:xfrm>
          <a:custGeom>
            <a:avLst/>
            <a:gdLst/>
            <a:ahLst/>
            <a:cxnLst/>
            <a:rect r="r" b="b" t="t" l="l"/>
            <a:pathLst>
              <a:path h="3453702" w="6578479">
                <a:moveTo>
                  <a:pt x="0" y="0"/>
                </a:moveTo>
                <a:lnTo>
                  <a:pt x="6578479" y="0"/>
                </a:lnTo>
                <a:lnTo>
                  <a:pt x="6578479" y="3453701"/>
                </a:lnTo>
                <a:lnTo>
                  <a:pt x="0" y="3453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213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Kullanıcı Davranış Analizi (User Behavior Analytics - UBA)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77741"/>
            <a:ext cx="9011660" cy="38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Ku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llanıcı Davranış Analizi (UBA), makine öğrenmesi teknikleriyle normal kullanıcı davranışlarını öğrenip anormallikleri tespit eder.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Misal, aniden fazla sayıda dosya indiren bir çalışan durumunda, uyarılar oluşturur.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34933" y="3121265"/>
            <a:ext cx="6564051" cy="4047831"/>
          </a:xfrm>
          <a:custGeom>
            <a:avLst/>
            <a:gdLst/>
            <a:ahLst/>
            <a:cxnLst/>
            <a:rect r="r" b="b" t="t" l="l"/>
            <a:pathLst>
              <a:path h="4047831" w="6564051">
                <a:moveTo>
                  <a:pt x="0" y="0"/>
                </a:moveTo>
                <a:lnTo>
                  <a:pt x="6564052" y="0"/>
                </a:lnTo>
                <a:lnTo>
                  <a:pt x="6564052" y="4047831"/>
                </a:lnTo>
                <a:lnTo>
                  <a:pt x="0" y="4047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213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Veri Kaybı Önleme (Data Loss Prevention - DLP)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77741"/>
            <a:ext cx="9742410" cy="327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 Kaybı Önleme (DLP), hassas verilerin izinsiz olarak aktarımını engelleyerek organizasyonel güvenliği artırır.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Sistem, e-posta, USB ve bulut paylaşımı gibi kanallar üzerinden sıkı denetim sağlar.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33721" y="3164634"/>
            <a:ext cx="6419680" cy="3957733"/>
          </a:xfrm>
          <a:custGeom>
            <a:avLst/>
            <a:gdLst/>
            <a:ahLst/>
            <a:cxnLst/>
            <a:rect r="r" b="b" t="t" l="l"/>
            <a:pathLst>
              <a:path h="3957733" w="6419680">
                <a:moveTo>
                  <a:pt x="0" y="0"/>
                </a:moveTo>
                <a:lnTo>
                  <a:pt x="6419680" y="0"/>
                </a:lnTo>
                <a:lnTo>
                  <a:pt x="6419680" y="3957732"/>
                </a:lnTo>
                <a:lnTo>
                  <a:pt x="0" y="3957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Log Yönetimi ve SIEM Sistemleri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77741"/>
            <a:ext cx="9742410" cy="38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 Yönetimi ve SIEM (Güvenlik Bilgis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ve Olay Yönetimi) sistemleri, tüm sistem etkinliklerini kaydedip analiz eder.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 sistemler (örneğin Splunk, IBM QRadar)., anormalliklerin ve güvenlik ihlallerinin hızlı bir şekilde tespit edilmesini sağlar.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71110" y="3534891"/>
            <a:ext cx="6450767" cy="3621837"/>
          </a:xfrm>
          <a:custGeom>
            <a:avLst/>
            <a:gdLst/>
            <a:ahLst/>
            <a:cxnLst/>
            <a:rect r="r" b="b" t="t" l="l"/>
            <a:pathLst>
              <a:path h="3621837" w="6450767">
                <a:moveTo>
                  <a:pt x="0" y="0"/>
                </a:moveTo>
                <a:lnTo>
                  <a:pt x="6450768" y="0"/>
                </a:lnTo>
                <a:lnTo>
                  <a:pt x="6450768" y="3621837"/>
                </a:lnTo>
                <a:lnTo>
                  <a:pt x="0" y="3621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213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İş Süreci İzleme (Process Monitoring)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77741"/>
            <a:ext cx="9742410" cy="327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İş Süreci İzleme, şüpheli uygu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lama kullanımlarını tespit etmeye yöneliktir.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Özellikle aşırı kullanılan şifreleme ve veri sıkıştırma yazılımları, iç tehditlerin habercisi olabilir.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73559" y="3048553"/>
            <a:ext cx="6582776" cy="4388517"/>
          </a:xfrm>
          <a:custGeom>
            <a:avLst/>
            <a:gdLst/>
            <a:ahLst/>
            <a:cxnLst/>
            <a:rect r="r" b="b" t="t" l="l"/>
            <a:pathLst>
              <a:path h="4388517" w="6582776">
                <a:moveTo>
                  <a:pt x="0" y="0"/>
                </a:moveTo>
                <a:lnTo>
                  <a:pt x="6582776" y="0"/>
                </a:lnTo>
                <a:lnTo>
                  <a:pt x="6582776" y="4388517"/>
                </a:lnTo>
                <a:lnTo>
                  <a:pt x="0" y="4388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Fiziksel Güvenlik Önlemleri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77741"/>
            <a:ext cx="9742410" cy="327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Fiziksel güvenlik önlemleri, yetkisiz giriş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leri engellemek için etkili bir araçtır.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Kartlı geçiş sistemleri ve güvenlik kameraları, veri merkezleri ve ofislerde güvenliğin sağlanmasında önemlidir.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69657" y="1828440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7381" y="3834855"/>
            <a:ext cx="12924193" cy="300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0"/>
              </a:lnSpc>
            </a:pPr>
            <a:r>
              <a:rPr lang="en-US" sz="86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İç Tehditleri Önleme Stratejileri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25614" y="3534891"/>
            <a:ext cx="6851688" cy="3854075"/>
          </a:xfrm>
          <a:custGeom>
            <a:avLst/>
            <a:gdLst/>
            <a:ahLst/>
            <a:cxnLst/>
            <a:rect r="r" b="b" t="t" l="l"/>
            <a:pathLst>
              <a:path h="3854075" w="6851688">
                <a:moveTo>
                  <a:pt x="0" y="0"/>
                </a:moveTo>
                <a:lnTo>
                  <a:pt x="6851688" y="0"/>
                </a:lnTo>
                <a:lnTo>
                  <a:pt x="6851688" y="3854074"/>
                </a:lnTo>
                <a:lnTo>
                  <a:pt x="0" y="3854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Çalışan Eğitimi &amp; Farkındalık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77741"/>
            <a:ext cx="9742410" cy="327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Düzenli siber güvenlik eğitimleri (phish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ing simülasyonları dahil).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Whistleblower (İhbar) Mekanizması: Güvenli raporlama kanalları.</a:t>
            </a:r>
          </a:p>
          <a:p>
            <a:pPr algn="l">
              <a:lnSpc>
                <a:spcPts val="439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69657" y="1828440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38095" y="3690752"/>
            <a:ext cx="10837236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40"/>
              </a:lnSpc>
            </a:pPr>
            <a:r>
              <a:rPr lang="en-US" sz="1052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İç Tehditler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11989174" y="-1146793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6" y="0"/>
                </a:lnTo>
                <a:lnTo>
                  <a:pt x="8732716" y="6446333"/>
                </a:lnTo>
                <a:lnTo>
                  <a:pt x="0" y="6446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39822" y="801447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2113" y="6253204"/>
            <a:ext cx="10580448" cy="8067592"/>
          </a:xfrm>
          <a:custGeom>
            <a:avLst/>
            <a:gdLst/>
            <a:ahLst/>
            <a:cxnLst/>
            <a:rect r="r" b="b" t="t" l="l"/>
            <a:pathLst>
              <a:path h="8067592" w="10580448">
                <a:moveTo>
                  <a:pt x="0" y="0"/>
                </a:moveTo>
                <a:lnTo>
                  <a:pt x="10580449" y="0"/>
                </a:lnTo>
                <a:lnTo>
                  <a:pt x="10580449" y="8067592"/>
                </a:lnTo>
                <a:lnTo>
                  <a:pt x="0" y="80675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Sıkı Erişim Kontrolleri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312" y="2900832"/>
            <a:ext cx="13088480" cy="38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Erişim yönetimi, iç tehditlerin önlenmes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inde kritik rol oynar.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Çalışanlara sadece ihtiyaçları olan verilere erişim sağlamak, riskleri azaltır. (En Az Ayrıcalık Prensibi)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Ayrıca periyodik  olarak erişimlerin gözden geçirilmesi de önemlidir.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Teknolojik Çözümler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77741"/>
            <a:ext cx="11896202" cy="27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Veri Kaybı Önleme (DLP) sistemleri, hassas veriler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izinsiz aktarımını engelleyerek iç tehditleri önleyebilir.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Kullanıcı Davranış Analizi (UBA) da anormallikleri gerçek zamanlı tespit eder.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00332" y="5784597"/>
            <a:ext cx="11809582" cy="9004807"/>
          </a:xfrm>
          <a:custGeom>
            <a:avLst/>
            <a:gdLst/>
            <a:ahLst/>
            <a:cxnLst/>
            <a:rect r="r" b="b" t="t" l="l"/>
            <a:pathLst>
              <a:path h="9004807" w="11809582">
                <a:moveTo>
                  <a:pt x="0" y="0"/>
                </a:moveTo>
                <a:lnTo>
                  <a:pt x="11809582" y="0"/>
                </a:lnTo>
                <a:lnTo>
                  <a:pt x="11809582" y="9004806"/>
                </a:lnTo>
                <a:lnTo>
                  <a:pt x="0" y="90048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3017" y="5972399"/>
            <a:ext cx="9797462" cy="3918985"/>
          </a:xfrm>
          <a:custGeom>
            <a:avLst/>
            <a:gdLst/>
            <a:ahLst/>
            <a:cxnLst/>
            <a:rect r="r" b="b" t="t" l="l"/>
            <a:pathLst>
              <a:path h="3918985" w="9797462">
                <a:moveTo>
                  <a:pt x="0" y="0"/>
                </a:moveTo>
                <a:lnTo>
                  <a:pt x="9797462" y="0"/>
                </a:lnTo>
                <a:lnTo>
                  <a:pt x="9797462" y="3918985"/>
                </a:lnTo>
                <a:lnTo>
                  <a:pt x="0" y="3918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İşe Alım Süreçleri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18461"/>
            <a:ext cx="15299962" cy="27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Arka plan kontrolleri, potansiyel iç tehditleri belirlemek iç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kritik bir adımdır.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Stres yönetimi ve psikolojik destek ise çalışanların motivasyonunu artırarak riskleri düşürür.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71110" y="3218143"/>
            <a:ext cx="6851688" cy="3854075"/>
          </a:xfrm>
          <a:custGeom>
            <a:avLst/>
            <a:gdLst/>
            <a:ahLst/>
            <a:cxnLst/>
            <a:rect r="r" b="b" t="t" l="l"/>
            <a:pathLst>
              <a:path h="3854075" w="6851688">
                <a:moveTo>
                  <a:pt x="0" y="0"/>
                </a:moveTo>
                <a:lnTo>
                  <a:pt x="6851689" y="0"/>
                </a:lnTo>
                <a:lnTo>
                  <a:pt x="6851689" y="3854075"/>
                </a:lnTo>
                <a:lnTo>
                  <a:pt x="0" y="3854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Fiziksel Güvenlik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77741"/>
            <a:ext cx="9742410" cy="327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Ofis ve veri merkezi girişleri iç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kartlı geçiş sistemleri ve kameralar, yetkisiz erişimleri önler.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Fiziksel güvenlik önlemleri, iç tehditler için karşı önemli bir katmandır.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69657" y="1828440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7381" y="3834855"/>
            <a:ext cx="12924193" cy="300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0"/>
              </a:lnSpc>
            </a:pPr>
            <a:r>
              <a:rPr lang="en-US" sz="8600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Örnek Olaylar ve Güncel Durum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18501" y="6883876"/>
            <a:ext cx="5960201" cy="4403098"/>
          </a:xfrm>
          <a:custGeom>
            <a:avLst/>
            <a:gdLst/>
            <a:ahLst/>
            <a:cxnLst/>
            <a:rect r="r" b="b" t="t" l="l"/>
            <a:pathLst>
              <a:path h="4403098" w="5960201">
                <a:moveTo>
                  <a:pt x="0" y="0"/>
                </a:moveTo>
                <a:lnTo>
                  <a:pt x="5960201" y="0"/>
                </a:lnTo>
                <a:lnTo>
                  <a:pt x="5960201" y="4403099"/>
                </a:lnTo>
                <a:lnTo>
                  <a:pt x="0" y="44030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83838" y="-3245817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04255" y="5372852"/>
            <a:ext cx="9494986" cy="4271946"/>
          </a:xfrm>
          <a:custGeom>
            <a:avLst/>
            <a:gdLst/>
            <a:ahLst/>
            <a:cxnLst/>
            <a:rect r="r" b="b" t="t" l="l"/>
            <a:pathLst>
              <a:path h="4271946" w="9494986">
                <a:moveTo>
                  <a:pt x="0" y="0"/>
                </a:moveTo>
                <a:lnTo>
                  <a:pt x="9494985" y="0"/>
                </a:lnTo>
                <a:lnTo>
                  <a:pt x="9494985" y="4271946"/>
                </a:lnTo>
                <a:lnTo>
                  <a:pt x="0" y="4271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5208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Örnek Olay: Edward Snowden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325" y="2220879"/>
            <a:ext cx="14458210" cy="217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Edward Snowden, 2013 yılında NSA'dan (ABD Ulusal Güvenlik Ajansı) 1.7 milyon gizli belge sızdırarak dünya genel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inde büyük bir istihbarat skandalına neden oldu. Sonuç olarak, ABD’nin gözetim programları ifşa oldu ve bu durum iç tehditlerin ciddiyetini gözler önüne serdi.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22750" y="740441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Dünyadaki Yeri ve Önemi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75984"/>
            <a:ext cx="11550057" cy="492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Siber saldırıların %34’ü iç tehd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kaynaklıdır ve bu durum giderek artmaktadır (IBM Security 2024).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Ortalama zarar ise 15.4 milyon dolardır (Ponemon Enstitüsü), bu da iç tehditlerin ciddiyetini vurgulamaktadır.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Özellikle hibrit çalışma modeli, iç tehdit riskini 2x artırdı (Gartner).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71819" y="8486251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Günümuzde Konuya Bakış Açısı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15307"/>
            <a:ext cx="15961975" cy="767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Yapay Zeka (AI) Entegrasyonu: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UBA (Kullanıcı Davranış Analizi)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artık AI destekli anomali tespiti yapıyor.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Örnek: Microsoft Purview, ChatGPT benzeri modellerle şüpheli e-postaları analiz ediyor.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Zero Trust Güvenlik Modeli: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"Hiçbir çalışana güvenme" prensibi yaygınlaşıyor.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Her erişim talebi anlık doğrulama gerektiriyor.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Öne Çıkan Tehditler: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Yapay Zeka Kötüye Kullanımı: Çalışanların ChatGPT gibi araçlarla hassas veri sızdırması.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Bulut Güvenliği: Üçüncü taraf erişimlerinden kaynaklanan sızıntılar.</a:t>
            </a:r>
          </a:p>
          <a:p>
            <a:pPr algn="l">
              <a:lnSpc>
                <a:spcPts val="439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11893022" y="5587525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3"/>
                </a:lnTo>
                <a:lnTo>
                  <a:pt x="0" y="6446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Derin Öğrenmeyle İç Tehdit Tespiti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7325" y="3430757"/>
            <a:ext cx="13125807" cy="300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sz="3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 makalenin amacı, derin öğrenme yöntemleri kulla</a:t>
            </a:r>
            <a:r>
              <a:rPr lang="en-US" sz="3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narak kullanıcı davranış analizi ile içeriden gelen tehditleri tespit etmektir. Önerilen yaklaşım, yüksek doğruluk oranları ve güvenilir veri analizi sunmaktadır.</a:t>
            </a:r>
          </a:p>
          <a:p>
            <a:pPr algn="l">
              <a:lnSpc>
                <a:spcPts val="4835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Katkılar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70969"/>
            <a:ext cx="9742410" cy="712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Mevcut makine öğrenmesi ve derin öğrenme yöntemlerin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detaylı incelemesi.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LSTM-Autoencoder tabanlı yeni bir yaklaşım sunulması.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Zengin bir özellik seti (Logon/Logoff olayları, kullanıcı rolü, departman vb.) kullanımı.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Yüksek doğruluk (%90.6), hassasiyet (%97) ve F1-Skor (%94) elde edilmesi.</a:t>
            </a:r>
          </a:p>
          <a:p>
            <a:pPr algn="l">
              <a:lnSpc>
                <a:spcPts val="439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78319" y="737892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0" y="0"/>
                </a:lnTo>
                <a:lnTo>
                  <a:pt x="8959060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99240" y="3077275"/>
            <a:ext cx="7060060" cy="4533434"/>
          </a:xfrm>
          <a:custGeom>
            <a:avLst/>
            <a:gdLst/>
            <a:ahLst/>
            <a:cxnLst/>
            <a:rect r="r" b="b" t="t" l="l"/>
            <a:pathLst>
              <a:path h="4533434" w="7060060">
                <a:moveTo>
                  <a:pt x="0" y="0"/>
                </a:moveTo>
                <a:lnTo>
                  <a:pt x="7060060" y="0"/>
                </a:lnTo>
                <a:lnTo>
                  <a:pt x="7060060" y="4533433"/>
                </a:lnTo>
                <a:lnTo>
                  <a:pt x="0" y="4533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154" t="0" r="-1115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14293453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İç Tehdit Nedir?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80366"/>
            <a:ext cx="8970232" cy="414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İç tehdit, organizasyon içinde yetkili kişiler tarafından bilgi güvenliğinin kasıtlı veya kasıtsız olarak ihlal edilmesidir.</a:t>
            </a: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Bunlar, dış tehditlerden daha tehlik</a:t>
            </a: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eli olarak kabul edilir çünkü bu kişiler sistemlere erişim imkânına sahiptir.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Kullanılan Yöntemler ve Veri Seti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77741"/>
            <a:ext cx="9742410" cy="38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Araştırmada, CMU CERT r4.2 sentetik veri set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kullanılmıştır. Bu veri setinde 1000 kullanıcı(70’i kötü niyetli) vardır ve 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çeşitli log dosyaları(Logon, Device, HTTP, Email, File, LDAP) ile özellik çıkarımı yapılmıştır.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340498" y="8486251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Kullanılan Yöntemler ve Veri Seti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6449" y="1615307"/>
            <a:ext cx="17111551" cy="822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Özellik Çıkarımı: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Kullanıcı oturumlarına dayalı esnek zaman pencereleri kullanılmıştır.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Seç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ilen özellikler: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-&gt;Gün, saat, kullanıcı kimliği, bilgisayar, kullanıcı rolü, departman, aktivite.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Model: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LSTM-Autoencoder kullanılmıştır.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Avantajları: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-Zaman serisi verilerini işlemede başarılı.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-Uzun vadeli bağımlılıkları öğrenebilir.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Eğitim:</a:t>
            </a: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Normal davranışlar üzerinde eğitilir, anormallikler yüksek hata ile tespit edilir.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17470" y="3209581"/>
            <a:ext cx="7447046" cy="4298295"/>
          </a:xfrm>
          <a:custGeom>
            <a:avLst/>
            <a:gdLst/>
            <a:ahLst/>
            <a:cxnLst/>
            <a:rect r="r" b="b" t="t" l="l"/>
            <a:pathLst>
              <a:path h="4298295" w="7447046">
                <a:moveTo>
                  <a:pt x="0" y="0"/>
                </a:moveTo>
                <a:lnTo>
                  <a:pt x="7447046" y="0"/>
                </a:lnTo>
                <a:lnTo>
                  <a:pt x="7447046" y="4298295"/>
                </a:lnTo>
                <a:lnTo>
                  <a:pt x="0" y="42982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Deneysel Sonuçlar ve Karşılaştırma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1660" y="3010086"/>
            <a:ext cx="7654948" cy="506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363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Araştırma sonucunda, önerilen LSTM-Autoencoder modeli %90.6</a:t>
            </a:r>
            <a:r>
              <a:rPr lang="en-US" sz="363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doğruluk, %97 hassasiyet ve %94 F1 skoru elde etmiştir. Diğer yöntemlerle karşılaştırıldığında daha iyi performans sergilemiştir.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16038" y="5529002"/>
            <a:ext cx="11202463" cy="3729298"/>
          </a:xfrm>
          <a:custGeom>
            <a:avLst/>
            <a:gdLst/>
            <a:ahLst/>
            <a:cxnLst/>
            <a:rect r="r" b="b" t="t" l="l"/>
            <a:pathLst>
              <a:path h="3729298" w="11202463">
                <a:moveTo>
                  <a:pt x="0" y="0"/>
                </a:moveTo>
                <a:lnTo>
                  <a:pt x="11202463" y="0"/>
                </a:lnTo>
                <a:lnTo>
                  <a:pt x="11202463" y="3729298"/>
                </a:lnTo>
                <a:lnTo>
                  <a:pt x="0" y="37292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Sonuç ve Gelecek Çalışmalar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8082" y="2572690"/>
            <a:ext cx="14450661" cy="239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1"/>
              </a:lnSpc>
            </a:pPr>
            <a:r>
              <a:rPr lang="en-US" sz="344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LSTM-Autoencoder, içeriden gelen tehditleri yüksek</a:t>
            </a:r>
            <a:r>
              <a:rPr lang="en-US" sz="344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doğrulukla tespit edebilir ve bu modelin farklı sektörlere uygulanabilirliği araştırılmalıdır. Gelecek çalışmalar, daha çeşitli ve gerçek dünya verileri ile test edilmelidir.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75904" y="3864925"/>
            <a:ext cx="3969998" cy="198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7"/>
              </a:lnSpc>
              <a:spcBef>
                <a:spcPct val="0"/>
              </a:spcBef>
            </a:pPr>
            <a:r>
              <a:rPr lang="en-US" sz="38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Salih Can Turan</a:t>
            </a:r>
          </a:p>
          <a:p>
            <a:pPr algn="l">
              <a:lnSpc>
                <a:spcPts val="5377"/>
              </a:lnSpc>
              <a:spcBef>
                <a:spcPct val="0"/>
              </a:spcBef>
            </a:pPr>
            <a:r>
              <a:rPr lang="en-US" sz="38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İzzet Esener</a:t>
            </a:r>
          </a:p>
          <a:p>
            <a:pPr algn="l">
              <a:lnSpc>
                <a:spcPts val="5377"/>
              </a:lnSpc>
              <a:spcBef>
                <a:spcPct val="0"/>
              </a:spcBef>
            </a:pPr>
            <a:r>
              <a:rPr lang="en-US" sz="38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Kerem Kartal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3236" y="3005206"/>
            <a:ext cx="8738010" cy="4707045"/>
          </a:xfrm>
          <a:custGeom>
            <a:avLst/>
            <a:gdLst/>
            <a:ahLst/>
            <a:cxnLst/>
            <a:rect r="r" b="b" t="t" l="l"/>
            <a:pathLst>
              <a:path h="4707045" w="8738010">
                <a:moveTo>
                  <a:pt x="0" y="0"/>
                </a:moveTo>
                <a:lnTo>
                  <a:pt x="8738010" y="0"/>
                </a:lnTo>
                <a:lnTo>
                  <a:pt x="8738010" y="4707045"/>
                </a:lnTo>
                <a:lnTo>
                  <a:pt x="0" y="4707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14293453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Kimler İç Tehdit Oluşturur?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325" y="2377211"/>
            <a:ext cx="8115911" cy="778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Çalışanlar: IT personeli, yöneticiler, geçici personel.</a:t>
            </a:r>
          </a:p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Yükleniciler/Üçüncü Taraf Çalışanlar: Dışarıdan hizmet alınan firmaların erişim</a:t>
            </a: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 olanlar.</a:t>
            </a:r>
          </a:p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Eski Çalışanlar: İşten ayrıldıktan sonra hesapları kapatılmayanlar</a:t>
            </a: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Büyük Tehdit Aktörleri:</a:t>
            </a:r>
          </a:p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Normal çalışanlar (%49), ayrıcalıklı IT kullanıcıları (%59), yükleniciler (%52).</a:t>
            </a: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0670" y="2637516"/>
            <a:ext cx="7396631" cy="4560023"/>
          </a:xfrm>
          <a:custGeom>
            <a:avLst/>
            <a:gdLst/>
            <a:ahLst/>
            <a:cxnLst/>
            <a:rect r="r" b="b" t="t" l="l"/>
            <a:pathLst>
              <a:path h="4560023" w="7396631">
                <a:moveTo>
                  <a:pt x="0" y="0"/>
                </a:moveTo>
                <a:lnTo>
                  <a:pt x="7396632" y="0"/>
                </a:lnTo>
                <a:lnTo>
                  <a:pt x="7396632" y="4560023"/>
                </a:lnTo>
                <a:lnTo>
                  <a:pt x="0" y="4560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7325" y="914400"/>
            <a:ext cx="14293453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İç Tehdit Türleri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325" y="2377211"/>
            <a:ext cx="9635103" cy="512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Kasıtlı (Malicious) Tehditler:</a:t>
            </a:r>
          </a:p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-Bilerek zarar verme niyetindedir.</a:t>
            </a:r>
          </a:p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Örnek: Hassas verileri çalmak, sistemler</a:t>
            </a: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 sabote etmek.</a:t>
            </a: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Kasıtsız (Negligent)Tehditler:</a:t>
            </a:r>
          </a:p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-Bilinçsizce güvenlik ihlallerine neden olurlar.</a:t>
            </a:r>
          </a:p>
          <a:p>
            <a:pPr algn="l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Örnek: Şifre paylaşmak, güvenlik protokollerini ihmal etmek.</a:t>
            </a:r>
          </a:p>
          <a:p>
            <a:pPr algn="l">
              <a:lnSpc>
                <a:spcPts val="410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98139" y="2946280"/>
            <a:ext cx="7388076" cy="4148097"/>
          </a:xfrm>
          <a:custGeom>
            <a:avLst/>
            <a:gdLst/>
            <a:ahLst/>
            <a:cxnLst/>
            <a:rect r="r" b="b" t="t" l="l"/>
            <a:pathLst>
              <a:path h="4148097" w="7388076">
                <a:moveTo>
                  <a:pt x="0" y="0"/>
                </a:moveTo>
                <a:lnTo>
                  <a:pt x="7388076" y="0"/>
                </a:lnTo>
                <a:lnTo>
                  <a:pt x="7388076" y="4148097"/>
                </a:lnTo>
                <a:lnTo>
                  <a:pt x="0" y="4148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7325" y="914400"/>
            <a:ext cx="14293453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Kasıtlı İç Tehditler(Malicious)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325" y="2377211"/>
            <a:ext cx="9265730" cy="461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Finansal kazanç: Çalışanların ticari sırları rakiplere satması.</a:t>
            </a: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İntikam: İşten çıkarılma vey</a:t>
            </a: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memnuniyetsizlik nedeniyle zarar verme.</a:t>
            </a: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Casusluk: Rakipler veya yabancı devletler adına çalışma.</a:t>
            </a:r>
          </a:p>
          <a:p>
            <a:pPr algn="l">
              <a:lnSpc>
                <a:spcPts val="410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702763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6" y="0"/>
                </a:lnTo>
                <a:lnTo>
                  <a:pt x="8732716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46523" y="3521937"/>
            <a:ext cx="7030779" cy="3673582"/>
          </a:xfrm>
          <a:custGeom>
            <a:avLst/>
            <a:gdLst/>
            <a:ahLst/>
            <a:cxnLst/>
            <a:rect r="r" b="b" t="t" l="l"/>
            <a:pathLst>
              <a:path h="3673582" w="7030779">
                <a:moveTo>
                  <a:pt x="0" y="0"/>
                </a:moveTo>
                <a:lnTo>
                  <a:pt x="7030779" y="0"/>
                </a:lnTo>
                <a:lnTo>
                  <a:pt x="7030779" y="3673582"/>
                </a:lnTo>
                <a:lnTo>
                  <a:pt x="0" y="3673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Kasıtsız İç Tehditler (Negligent)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325" y="2377211"/>
            <a:ext cx="9265730" cy="461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Zayıf parola kullanımı: Kolay tahmin edilebilir şifreler.</a:t>
            </a: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Sosyal</a:t>
            </a: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mühendislik: Kimlik avı (phishing) dolandırıcılığına kanma.</a:t>
            </a:r>
          </a:p>
          <a:p>
            <a:pPr algn="l">
              <a:lnSpc>
                <a:spcPts val="4105"/>
              </a:lnSpc>
            </a:pPr>
          </a:p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Yanlış yapılandırma: Güvenlik ayarlarının hatalı olması.</a:t>
            </a:r>
          </a:p>
          <a:p>
            <a:pPr algn="l">
              <a:lnSpc>
                <a:spcPts val="410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31784" y="5081470"/>
            <a:ext cx="9797462" cy="3918985"/>
          </a:xfrm>
          <a:custGeom>
            <a:avLst/>
            <a:gdLst/>
            <a:ahLst/>
            <a:cxnLst/>
            <a:rect r="r" b="b" t="t" l="l"/>
            <a:pathLst>
              <a:path h="3918985" w="9797462">
                <a:moveTo>
                  <a:pt x="0" y="0"/>
                </a:moveTo>
                <a:lnTo>
                  <a:pt x="9797462" y="0"/>
                </a:lnTo>
                <a:lnTo>
                  <a:pt x="9797462" y="3918984"/>
                </a:lnTo>
                <a:lnTo>
                  <a:pt x="0" y="3918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İç Tehdit Belirtileri (Red Flags)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9631" y="2699683"/>
            <a:ext cx="13907320" cy="16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İç tehditlerin belirtileri arasında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şüpheli veri hareketleri, anormal zamanlama ve yetki kötüye kullanımı gelir. Bu belirtiler, ciddi güvenlik ihlalleri riskine işaret eder.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1472025" y="6035134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8501" y="-35031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1551" y="-22461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9383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1331" y="2584309"/>
            <a:ext cx="6875668" cy="4583778"/>
          </a:xfrm>
          <a:custGeom>
            <a:avLst/>
            <a:gdLst/>
            <a:ahLst/>
            <a:cxnLst/>
            <a:rect r="r" b="b" t="t" l="l"/>
            <a:pathLst>
              <a:path h="4583778" w="6875668">
                <a:moveTo>
                  <a:pt x="0" y="0"/>
                </a:moveTo>
                <a:lnTo>
                  <a:pt x="6875668" y="0"/>
                </a:lnTo>
                <a:lnTo>
                  <a:pt x="6875668" y="4583779"/>
                </a:lnTo>
                <a:lnTo>
                  <a:pt x="0" y="45837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141"/>
            <a:ext cx="16435816" cy="104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614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Şüpheli Veri Hareketleri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325" y="2658721"/>
            <a:ext cx="9197108" cy="437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-Ş</a:t>
            </a: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üpheli veri hareketleri, ilişkili olmayan dosyalara erişim,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-büyük miktarda veri aktarımı (USB, bulut, e-posta).</a:t>
            </a:r>
          </a:p>
          <a:p>
            <a:pPr algn="l">
              <a:lnSpc>
                <a:spcPts val="4390"/>
              </a:lnSpc>
            </a:pPr>
          </a:p>
          <a:p>
            <a:pPr algn="l">
              <a:lnSpc>
                <a:spcPts val="4390"/>
              </a:lnSpc>
            </a:pPr>
            <a:r>
              <a:rPr lang="en-US" sz="313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gibi davranışları içerir. Bu tür hareketler, kötü niyetli bir eylemi işaret edebilir.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DAGkDm2u0OI</dc:identifier>
  <dcterms:modified xsi:type="dcterms:W3CDTF">2011-08-01T06:04:30Z</dcterms:modified>
  <cp:revision>1</cp:revision>
  <dc:title>Blue Purple Futuristic Modern 3D Tech Company Business Presentation</dc:title>
</cp:coreProperties>
</file>